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398" r:id="rId2"/>
    <p:sldId id="2639" r:id="rId3"/>
    <p:sldId id="387" r:id="rId4"/>
    <p:sldId id="2640" r:id="rId5"/>
    <p:sldId id="2642" r:id="rId6"/>
    <p:sldId id="2641" r:id="rId7"/>
    <p:sldId id="2643" r:id="rId8"/>
    <p:sldId id="2644" r:id="rId9"/>
    <p:sldId id="2646" r:id="rId10"/>
    <p:sldId id="2647" r:id="rId11"/>
    <p:sldId id="2645" r:id="rId12"/>
    <p:sldId id="2648" r:id="rId13"/>
    <p:sldId id="2649" r:id="rId14"/>
    <p:sldId id="2650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3828"/>
    <a:srgbClr val="A7290F"/>
    <a:srgbClr val="464F55"/>
    <a:srgbClr val="8BD3E6"/>
    <a:srgbClr val="D2D755"/>
    <a:srgbClr val="FFD100"/>
    <a:srgbClr val="DBDBDD"/>
    <a:srgbClr val="007096"/>
    <a:srgbClr val="5E6A71"/>
    <a:srgbClr val="FDB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50" autoAdjust="0"/>
    <p:restoredTop sz="83810" autoAdjust="0"/>
  </p:normalViewPr>
  <p:slideViewPr>
    <p:cSldViewPr snapToGrid="0" snapToObjects="1">
      <p:cViewPr>
        <p:scale>
          <a:sx n="110" d="100"/>
          <a:sy n="110" d="100"/>
        </p:scale>
        <p:origin x="1592" y="688"/>
      </p:cViewPr>
      <p:guideLst>
        <p:guide orient="horz" pos="160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9F3A7FF-300E-B84F-A2D0-CDCDE713DCB9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7C11621C-3EA7-C342-A130-13C6D43C8C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4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7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DCF3-BCFE-4AED-90AF-1ECF774002E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67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8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Image" descr="McMaster University Brighter World themed background image featuring overlayed circles, radiences and an image of the McMaster Iconic Archway">
            <a:extLst>
              <a:ext uri="{FF2B5EF4-FFF2-40B4-BE49-F238E27FC236}">
                <a16:creationId xmlns:a16="http://schemas.microsoft.com/office/drawing/2014/main" id="{B6EC7246-D40E-A849-88BF-8FEAEB18D2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ctrTitle"/>
          </p:nvPr>
        </p:nvSpPr>
        <p:spPr>
          <a:xfrm>
            <a:off x="2563091" y="476104"/>
            <a:ext cx="3255818" cy="1999628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Placeholder" descr="Master subtitle"/>
          <p:cNvSpPr>
            <a:spLocks noGrp="1"/>
          </p:cNvSpPr>
          <p:nvPr>
            <p:ph type="subTitle" idx="1"/>
          </p:nvPr>
        </p:nvSpPr>
        <p:spPr>
          <a:xfrm>
            <a:off x="2563090" y="2475732"/>
            <a:ext cx="3054928" cy="68371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Meeting Information" descr="Meering or Audience Data">
            <a:extLst>
              <a:ext uri="{FF2B5EF4-FFF2-40B4-BE49-F238E27FC236}">
                <a16:creationId xmlns:a16="http://schemas.microsoft.com/office/drawing/2014/main" id="{E4830579-3FC9-4C47-AF4E-DC02A16FCB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0146" y="3159450"/>
            <a:ext cx="1364672" cy="101938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rgbClr val="464F55"/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/>
              <a:t>Meeting or Audience Date</a:t>
            </a:r>
          </a:p>
        </p:txBody>
      </p:sp>
      <p:cxnSp>
        <p:nvCxnSpPr>
          <p:cNvPr id="13" name="Brighter World Divi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4661165"/>
            <a:ext cx="7710054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McMaster Logo" descr="McMaster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69" y="4484767"/>
            <a:ext cx="1019175" cy="561975"/>
          </a:xfrm>
          <a:prstGeom prst="rect">
            <a:avLst/>
          </a:prstGeom>
        </p:spPr>
      </p:pic>
      <p:pic>
        <p:nvPicPr>
          <p:cNvPr id="15" name="Brighter World Logo" descr="Brighter World Logo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9176" b="47"/>
          <a:stretch/>
        </p:blipFill>
        <p:spPr>
          <a:xfrm>
            <a:off x="200893" y="4834777"/>
            <a:ext cx="1136072" cy="136841"/>
          </a:xfrm>
          <a:prstGeom prst="rect">
            <a:avLst/>
          </a:prstGeom>
        </p:spPr>
      </p:pic>
      <p:sp>
        <p:nvSpPr>
          <p:cNvPr id="18" name="URL">
            <a:extLst>
              <a:ext uri="{FF2B5EF4-FFF2-40B4-BE49-F238E27FC236}">
                <a16:creationId xmlns:a16="http://schemas.microsoft.com/office/drawing/2014/main" id="{966BBFA2-FDBF-FA4A-9952-D71EB07DF1D7}"/>
              </a:ext>
            </a:extLst>
          </p:cNvPr>
          <p:cNvSpPr txBox="1"/>
          <p:nvPr userDrawn="1"/>
        </p:nvSpPr>
        <p:spPr>
          <a:xfrm>
            <a:off x="1277515" y="4774219"/>
            <a:ext cx="250477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spc="20" baseline="0" dirty="0">
                <a:latin typeface="Arial" panose="020B0604020202020204" pitchFamily="34" charset="0"/>
                <a:cs typeface="Arial" panose="020B0604020202020204" pitchFamily="34" charset="0"/>
              </a:rPr>
              <a:t>mcmaster.ca</a:t>
            </a:r>
          </a:p>
        </p:txBody>
      </p:sp>
    </p:spTree>
    <p:extLst>
      <p:ext uri="{BB962C8B-B14F-4D97-AF65-F5344CB8AC3E}">
        <p14:creationId xmlns:p14="http://schemas.microsoft.com/office/powerpoint/2010/main" val="141760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1792288" y="459581"/>
            <a:ext cx="5486400" cy="30861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the picture icon to insert a picture. </a:t>
            </a:r>
            <a:br>
              <a:rPr lang="en-US" dirty="0"/>
            </a:br>
            <a:r>
              <a:rPr lang="en-US" dirty="0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3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Picture">
            <a:extLst>
              <a:ext uri="{FF2B5EF4-FFF2-40B4-BE49-F238E27FC236}">
                <a16:creationId xmlns:a16="http://schemas.microsoft.com/office/drawing/2014/main" id="{409D0A44-800A-1E41-B4A3-420085031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picture icon to insert a background picture. </a:t>
            </a:r>
            <a:br>
              <a:rPr lang="en-US" dirty="0"/>
            </a:br>
            <a:r>
              <a:rPr lang="en-US" dirty="0"/>
              <a:t>Make sure to include an image description by right </a:t>
            </a:r>
            <a:br>
              <a:rPr lang="en-US" dirty="0"/>
            </a:br>
            <a:r>
              <a:rPr lang="en-US" dirty="0"/>
              <a:t>clicking on your image and selecting ‘Edit Alt Text…’ </a:t>
            </a:r>
          </a:p>
          <a:p>
            <a:endParaRPr lang="en-US" dirty="0"/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79F78E7C-BD8A-B74C-8DDE-969A46B4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5292" y="-704631"/>
            <a:ext cx="4166289" cy="416628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0BBB7F-73D8-794B-A9B5-A5869AB0A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8763" y="496248"/>
            <a:ext cx="2029237" cy="2065338"/>
          </a:xfrm>
        </p:spPr>
        <p:txBody>
          <a:bodyPr>
            <a:normAutofit/>
          </a:bodyPr>
          <a:lstStyle>
            <a:lvl1pPr>
              <a:lnSpc>
                <a:spcPct val="112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Name, </a:t>
            </a:r>
            <a:br>
              <a:rPr lang="en-US" dirty="0"/>
            </a:br>
            <a:r>
              <a:rPr lang="en-US" dirty="0"/>
              <a:t>Title, </a:t>
            </a:r>
            <a:br>
              <a:rPr lang="en-US" dirty="0"/>
            </a:br>
            <a:r>
              <a:rPr lang="en-US" dirty="0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4216562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6906C9C-9F9B-42E6-B045-02798B80D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8046" y="4752343"/>
            <a:ext cx="5187908" cy="32260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CHEM 1E03 – General Chemistry for Engineering I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172-14AE-46DB-9B3B-CC9636A4AD67}"/>
              </a:ext>
            </a:extLst>
          </p:cNvPr>
          <p:cNvSpPr>
            <a:spLocks noChangeAspect="1"/>
          </p:cNvSpPr>
          <p:nvPr userDrawn="1"/>
        </p:nvSpPr>
        <p:spPr>
          <a:xfrm>
            <a:off x="338038" y="252990"/>
            <a:ext cx="8463432" cy="61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E02D5E-5100-4C5B-8005-8463006D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38" y="254891"/>
            <a:ext cx="8467925" cy="6110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47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8038" y="252990"/>
            <a:ext cx="8463432" cy="6129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038" y="254891"/>
            <a:ext cx="8467925" cy="6110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2" y="1046018"/>
            <a:ext cx="8444345" cy="334808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390383A-1675-458B-A3DF-804ADBE41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8046" y="4752343"/>
            <a:ext cx="5187908" cy="32260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CHEM 1E03 – General Chemistry for Engineering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7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 Picture">
            <a:extLst>
              <a:ext uri="{FF2B5EF4-FFF2-40B4-BE49-F238E27FC236}">
                <a16:creationId xmlns:a16="http://schemas.microsoft.com/office/drawing/2014/main" id="{B5352B15-F5A1-3540-B5B6-E1513B58E0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picture icon to insert a background picture. </a:t>
            </a:r>
            <a:br>
              <a:rPr lang="en-US" dirty="0"/>
            </a:br>
            <a:r>
              <a:rPr lang="en-US" dirty="0"/>
              <a:t>Make sure to include an image description by right </a:t>
            </a:r>
            <a:br>
              <a:rPr lang="en-US" dirty="0"/>
            </a:br>
            <a:r>
              <a:rPr lang="en-US" dirty="0"/>
              <a:t>clicking on your image and selecting ‘Edit Alt Text…’ </a:t>
            </a:r>
          </a:p>
          <a:p>
            <a:endParaRPr lang="en-US" dirty="0"/>
          </a:p>
        </p:txBody>
      </p:sp>
      <p:sp>
        <p:nvSpPr>
          <p:cNvPr id="20" name="Background Circle">
            <a:extLst>
              <a:ext uri="{FF2B5EF4-FFF2-40B4-BE49-F238E27FC236}">
                <a16:creationId xmlns:a16="http://schemas.microsoft.com/office/drawing/2014/main" id="{5A2FA8D5-369B-C44D-90BE-9F100D869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5906" y="1303338"/>
            <a:ext cx="3338513" cy="3338512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9F63A3-0BA1-094E-B7F9-F33A78C6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892" y="1607127"/>
            <a:ext cx="2417618" cy="1447011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Placeholder" descr="Master subtitle">
            <a:extLst>
              <a:ext uri="{FF2B5EF4-FFF2-40B4-BE49-F238E27FC236}">
                <a16:creationId xmlns:a16="http://schemas.microsoft.com/office/drawing/2014/main" id="{FC2F2E22-5550-2248-8176-512794DFA7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7892" y="3057603"/>
            <a:ext cx="2417618" cy="1300038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0695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" descr="Slide title">
            <a:extLst>
              <a:ext uri="{FF2B5EF4-FFF2-40B4-BE49-F238E27FC236}">
                <a16:creationId xmlns:a16="http://schemas.microsoft.com/office/drawing/2014/main" id="{6BBD06D5-C1DC-E148-8EFB-74F86B11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10"/>
            <a:ext cx="8780462" cy="56494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idx="1" hasCustomPrompt="1"/>
          </p:nvPr>
        </p:nvSpPr>
        <p:spPr>
          <a:xfrm>
            <a:off x="200893" y="1066080"/>
            <a:ext cx="8781051" cy="3402011"/>
          </a:xfrm>
        </p:spPr>
        <p:txBody>
          <a:bodyPr l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0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6C77D3C7-0799-4147-8E2C-FF0B1E17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4" name="Right Content Placeholder"/>
          <p:cNvSpPr>
            <a:spLocks noGrp="1"/>
          </p:cNvSpPr>
          <p:nvPr>
            <p:ph sz="half" idx="2" hasCustomPrompt="1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1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F834383-94D0-7E4C-BCAE-DAC82995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2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 Picture" descr="circle image collage depicting a rending of the human brain and a student smiling while reading a book beside a window">
            <a:extLst>
              <a:ext uri="{FF2B5EF4-FFF2-40B4-BE49-F238E27FC236}">
                <a16:creationId xmlns:a16="http://schemas.microsoft.com/office/drawing/2014/main" id="{E6070089-2CCE-BC44-92E5-1BB4AB268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25" y="210299"/>
            <a:ext cx="5829300" cy="4133088"/>
          </a:xfrm>
          <a:prstGeom prst="rect">
            <a:avLst/>
          </a:prstGeom>
        </p:spPr>
      </p:pic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F834383-94D0-7E4C-BCAE-DAC82995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A6AC2AF-EA7D-1845-B660-F59AAE826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1908" y="1981200"/>
            <a:ext cx="2292927" cy="1925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2400">
                <a:solidFill>
                  <a:schemeClr val="bg1"/>
                </a:solidFill>
              </a:defRPr>
            </a:lvl2pPr>
            <a:lvl3pPr marL="685800" indent="0" algn="ctr">
              <a:buNone/>
              <a:defRPr sz="2400">
                <a:solidFill>
                  <a:schemeClr val="bg1"/>
                </a:solidFill>
              </a:defRPr>
            </a:lvl3pPr>
            <a:lvl4pPr marL="1028700" indent="0" algn="ctr">
              <a:buNone/>
              <a:defRPr sz="2400">
                <a:solidFill>
                  <a:schemeClr val="bg1"/>
                </a:solidFill>
              </a:defRPr>
            </a:lvl4pPr>
            <a:lvl5pPr marL="13716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7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Picture" descr="colourful circles with text overlayed. Im image of a boy and a girl walking together on campus engaged in coversation and smiling.">
            <a:extLst>
              <a:ext uri="{FF2B5EF4-FFF2-40B4-BE49-F238E27FC236}">
                <a16:creationId xmlns:a16="http://schemas.microsoft.com/office/drawing/2014/main" id="{CE1C8C8A-E128-DB4F-89B6-F62207053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44" y="590864"/>
            <a:ext cx="6088967" cy="3653381"/>
          </a:xfrm>
          <a:prstGeom prst="rect">
            <a:avLst/>
          </a:prstGeom>
        </p:spPr>
      </p:pic>
      <p:sp>
        <p:nvSpPr>
          <p:cNvPr id="5" name="Title Placeholder">
            <a:extLst>
              <a:ext uri="{FF2B5EF4-FFF2-40B4-BE49-F238E27FC236}">
                <a16:creationId xmlns:a16="http://schemas.microsoft.com/office/drawing/2014/main" id="{3957A4D7-17B2-DF4C-9315-D964D47D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28" y="885401"/>
            <a:ext cx="2570813" cy="2973090"/>
          </a:xfrm>
        </p:spPr>
        <p:txBody>
          <a:bodyPr bIns="0" anchor="ctr" anchorCtr="0"/>
          <a:lstStyle>
            <a:lvl1pPr algn="ctr">
              <a:lnSpc>
                <a:spcPct val="112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3BC43BA5-B147-5E40-827F-3DE426502B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4492" y="2708563"/>
            <a:ext cx="1156854" cy="153568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Circle">
            <a:extLst>
              <a:ext uri="{FF2B5EF4-FFF2-40B4-BE49-F238E27FC236}">
                <a16:creationId xmlns:a16="http://schemas.microsoft.com/office/drawing/2014/main" id="{43338589-10ED-9C42-B552-9C7DF681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434421" y="640556"/>
            <a:ext cx="3338513" cy="333851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625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35527" y="1493260"/>
            <a:ext cx="2376054" cy="87153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235527" y="2385580"/>
            <a:ext cx="2376054" cy="106420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3575050" y="512618"/>
            <a:ext cx="5111750" cy="390005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3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8C456362-D07C-D447-9EE5-3045E4C2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79399BB8-DA3F-7144-B2BF-15A07BE1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0CD4AF8B-071D-174E-AE9D-8CAB9C06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09422" y="1291430"/>
            <a:ext cx="2237185" cy="2237184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625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Subject Placeholder">
            <a:extLst>
              <a:ext uri="{FF2B5EF4-FFF2-40B4-BE49-F238E27FC236}">
                <a16:creationId xmlns:a16="http://schemas.microsoft.com/office/drawing/2014/main" id="{C0612D96-9BC3-9442-BA58-3850F396C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9278" y="1290638"/>
            <a:ext cx="2237185" cy="223837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/>
            </a:lvl1pPr>
          </a:lstStyle>
          <a:p>
            <a:pPr lvl="0"/>
            <a:r>
              <a:rPr lang="en-US" dirty="0"/>
              <a:t>Subject Headline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3665105" y="754776"/>
            <a:ext cx="5111750" cy="3379131"/>
          </a:xfrm>
        </p:spPr>
        <p:txBody>
          <a:bodyPr anchor="ctr" anchorCtr="0"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text or</a:t>
            </a:r>
            <a:br>
              <a:rPr lang="en-US" dirty="0"/>
            </a:br>
            <a:r>
              <a:rPr lang="en-US" dirty="0"/>
              <a:t>select a content icon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9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7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200893" y="853499"/>
            <a:ext cx="8781051" cy="3741124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Brighter World Line">
            <a:extLst>
              <a:ext uri="{FF2B5EF4-FFF2-40B4-BE49-F238E27FC236}">
                <a16:creationId xmlns:a16="http://schemas.microsoft.com/office/drawing/2014/main" id="{99DC7CF7-5982-6749-B770-08C5172A3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4661165"/>
            <a:ext cx="7710054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righter World Logo" descr="Brighter World Logo">
            <a:extLst>
              <a:ext uri="{FF2B5EF4-FFF2-40B4-BE49-F238E27FC236}">
                <a16:creationId xmlns:a16="http://schemas.microsoft.com/office/drawing/2014/main" id="{29B74334-1B70-354B-A315-9B4AC67D2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9176" b="47"/>
          <a:stretch/>
        </p:blipFill>
        <p:spPr>
          <a:xfrm>
            <a:off x="200893" y="4834777"/>
            <a:ext cx="1136072" cy="136841"/>
          </a:xfrm>
          <a:prstGeom prst="rect">
            <a:avLst/>
          </a:prstGeom>
        </p:spPr>
      </p:pic>
      <p:sp>
        <p:nvSpPr>
          <p:cNvPr id="14" name="URL">
            <a:extLst>
              <a:ext uri="{FF2B5EF4-FFF2-40B4-BE49-F238E27FC236}">
                <a16:creationId xmlns:a16="http://schemas.microsoft.com/office/drawing/2014/main" id="{0C654FC7-9C31-074E-AD8E-D6FD365BF2A7}"/>
              </a:ext>
            </a:extLst>
          </p:cNvPr>
          <p:cNvSpPr txBox="1"/>
          <p:nvPr userDrawn="1"/>
        </p:nvSpPr>
        <p:spPr>
          <a:xfrm>
            <a:off x="1277515" y="4774219"/>
            <a:ext cx="250477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spc="20" baseline="0" dirty="0">
                <a:latin typeface="Arial" panose="020B0604020202020204" pitchFamily="34" charset="0"/>
                <a:cs typeface="Arial" panose="020B0604020202020204" pitchFamily="34" charset="0"/>
              </a:rPr>
              <a:t>mcmaster.ca</a:t>
            </a:r>
          </a:p>
        </p:txBody>
      </p:sp>
      <p:pic>
        <p:nvPicPr>
          <p:cNvPr id="12" name="McMaster University Logo" descr="McMaster University Logo">
            <a:extLst>
              <a:ext uri="{FF2B5EF4-FFF2-40B4-BE49-F238E27FC236}">
                <a16:creationId xmlns:a16="http://schemas.microsoft.com/office/drawing/2014/main" id="{25F451A7-DF44-C948-A3AA-6CB9F92DA20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69" y="4484767"/>
            <a:ext cx="1019175" cy="561975"/>
          </a:xfrm>
          <a:prstGeom prst="rect">
            <a:avLst/>
          </a:prstGeom>
        </p:spPr>
      </p:pic>
      <p:sp>
        <p:nvSpPr>
          <p:cNvPr id="15" name="Slide Number" descr="Page Number"/>
          <p:cNvSpPr>
            <a:spLocks noGrp="1"/>
          </p:cNvSpPr>
          <p:nvPr>
            <p:ph type="sldNum" sz="quarter" idx="4"/>
          </p:nvPr>
        </p:nvSpPr>
        <p:spPr>
          <a:xfrm>
            <a:off x="7230530" y="4759888"/>
            <a:ext cx="479525" cy="273844"/>
          </a:xfrm>
          <a:prstGeom prst="rect">
            <a:avLst/>
          </a:prstGeom>
        </p:spPr>
        <p:txBody>
          <a:bodyPr tIns="46800" rIns="0" anchor="ctr" anchorCtr="0"/>
          <a:lstStyle>
            <a:lvl1pPr algn="r">
              <a:defRPr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Divider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7242057" y="4759889"/>
            <a:ext cx="224451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dirty="0">
                <a:solidFill>
                  <a:schemeClr val="tx1"/>
                </a:solidFill>
              </a:rPr>
              <a:t>|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Dat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0458" y="4759889"/>
            <a:ext cx="1958715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8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65" r:id="rId6"/>
    <p:sldLayoutId id="2147483666" r:id="rId7"/>
    <p:sldLayoutId id="2147483656" r:id="rId8"/>
    <p:sldLayoutId id="2147483664" r:id="rId9"/>
    <p:sldLayoutId id="2147483657" r:id="rId10"/>
    <p:sldLayoutId id="2147483667" r:id="rId11"/>
    <p:sldLayoutId id="2147483668" r:id="rId12"/>
    <p:sldLayoutId id="2147483669" r:id="rId13"/>
  </p:sldLayoutIdLst>
  <p:hf hdr="0" ftr="0"/>
  <p:txStyles>
    <p:titleStyle>
      <a:lvl1pPr algn="l" defTabSz="342900" rtl="0" eaLnBrk="1" latinLnBrk="0" hangingPunct="1">
        <a:lnSpc>
          <a:spcPct val="150000"/>
        </a:lnSpc>
        <a:spcBef>
          <a:spcPct val="0"/>
        </a:spcBef>
        <a:buNone/>
        <a:defRPr sz="1800" b="0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rgbClr val="7C0040"/>
        </a:buClr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485213" indent="-214313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772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8761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0750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rigoAVargasHdz/steady_state_jax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5D69C1-748C-2AC2-8706-D266DCF35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FDDC0-871B-666A-26CC-8FFC389C9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08EFA0E2-2810-C487-D677-16151906AD9A}"/>
              </a:ext>
            </a:extLst>
          </p:cNvPr>
          <p:cNvSpPr txBox="1">
            <a:spLocks/>
          </p:cNvSpPr>
          <p:nvPr/>
        </p:nvSpPr>
        <p:spPr>
          <a:xfrm>
            <a:off x="5697400" y="4874722"/>
            <a:ext cx="1958715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A28E038A-3DAC-FF49-458C-612A3F7DA8A4}"/>
              </a:ext>
            </a:extLst>
          </p:cNvPr>
          <p:cNvSpPr txBox="1">
            <a:spLocks/>
          </p:cNvSpPr>
          <p:nvPr/>
        </p:nvSpPr>
        <p:spPr>
          <a:xfrm>
            <a:off x="133946" y="4065688"/>
            <a:ext cx="5431662" cy="67762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Rodrigo A. Vargas Hernández</a:t>
            </a:r>
          </a:p>
          <a:p>
            <a:pPr algn="l"/>
            <a:r>
              <a:rPr lang="en-US" sz="2800" dirty="0" err="1">
                <a:solidFill>
                  <a:schemeClr val="bg1"/>
                </a:solidFill>
              </a:rPr>
              <a:t>vargashr@mcmaster.ca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B401E80E-0223-D58C-753C-D406EAC4E34D}"/>
              </a:ext>
            </a:extLst>
          </p:cNvPr>
          <p:cNvSpPr txBox="1">
            <a:spLocks/>
          </p:cNvSpPr>
          <p:nvPr/>
        </p:nvSpPr>
        <p:spPr>
          <a:xfrm>
            <a:off x="0" y="843408"/>
            <a:ext cx="4727036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342900" rtl="0" eaLnBrk="1" latinLnBrk="0" hangingPunct="1">
              <a:lnSpc>
                <a:spcPct val="112000"/>
              </a:lnSpc>
              <a:spcBef>
                <a:spcPct val="0"/>
              </a:spcBef>
              <a:buNone/>
              <a:defRPr sz="1200" b="0" i="0" kern="1200">
                <a:solidFill>
                  <a:schemeClr val="bg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B33828"/>
                </a:solidFill>
              </a:rPr>
              <a:t>CHEM 4(6)PB3</a:t>
            </a:r>
            <a:br>
              <a:rPr lang="en-US" sz="3600" dirty="0">
                <a:solidFill>
                  <a:srgbClr val="B33828"/>
                </a:solidFill>
              </a:rPr>
            </a:br>
            <a:r>
              <a:rPr lang="en-US" sz="2400" dirty="0">
                <a:solidFill>
                  <a:srgbClr val="B33828"/>
                </a:solidFill>
              </a:rPr>
              <a:t>pip install chemistry</a:t>
            </a:r>
          </a:p>
        </p:txBody>
      </p:sp>
      <p:pic>
        <p:nvPicPr>
          <p:cNvPr id="10" name="Picture 9" descr="A room with computers and science symbols on the wall&#10;&#10;Description automatically generated">
            <a:extLst>
              <a:ext uri="{FF2B5EF4-FFF2-40B4-BE49-F238E27FC236}">
                <a16:creationId xmlns:a16="http://schemas.microsoft.com/office/drawing/2014/main" id="{D9B4F9D7-0EE0-3B5F-63E9-4032950F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92" y="843408"/>
            <a:ext cx="5159008" cy="2948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7C338D-0849-4783-6B83-4BA4C6EBD6FB}"/>
              </a:ext>
            </a:extLst>
          </p:cNvPr>
          <p:cNvSpPr txBox="1"/>
          <p:nvPr/>
        </p:nvSpPr>
        <p:spPr>
          <a:xfrm>
            <a:off x="6473379" y="4511126"/>
            <a:ext cx="253882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500" dirty="0">
                <a:solidFill>
                  <a:schemeClr val="bg1"/>
                </a:solidFill>
              </a:rPr>
              <a:t>@</a:t>
            </a:r>
            <a:r>
              <a:rPr lang="en-CA" sz="2500" dirty="0" err="1">
                <a:solidFill>
                  <a:schemeClr val="bg1"/>
                </a:solidFill>
              </a:rPr>
              <a:t>RoVargasHdz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1640EC-FEC1-26F2-B366-00A7F4E44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79" y="4551412"/>
            <a:ext cx="504338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9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E4138E9-DD0E-5E6B-534F-805698B9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09" y="0"/>
            <a:ext cx="61448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6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3D3A7-7EF8-6A08-3AAC-92B602C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do you want to learn?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B43CB-04CC-CC2E-D6F3-B693EE0926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33541" y="2699598"/>
            <a:ext cx="1403790" cy="1535682"/>
          </a:xfrm>
        </p:spPr>
        <p:txBody>
          <a:bodyPr/>
          <a:lstStyle/>
          <a:p>
            <a:r>
              <a:rPr lang="en-US" sz="1600" dirty="0"/>
              <a:t>This course is for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51E48-F0B5-0DE1-0CE6-460AE2DA99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53607-1B6D-A0B0-47E4-78CBAA91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803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5563-D8AE-39C1-D6A6-920D5239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ML/AI?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E9BE95C-0EAE-9FD4-8FA7-EDF9503A8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8" y="966493"/>
            <a:ext cx="3017462" cy="480932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FEE9EF5-4114-DF1C-F277-B5D7D4DA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47" y="1337808"/>
            <a:ext cx="1439018" cy="1460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770B1-0DEC-20B2-6E36-780E08174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64" y="1037510"/>
            <a:ext cx="4208318" cy="399524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72D09FB-9796-D1D9-855E-731D3F0F5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90" y="1447426"/>
            <a:ext cx="1325441" cy="1350639"/>
          </a:xfrm>
          <a:prstGeom prst="rect">
            <a:avLst/>
          </a:prstGeom>
        </p:spPr>
      </p:pic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73EB4D0-BDDC-2D3C-6218-7072D3781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68" y="3287331"/>
            <a:ext cx="1350947" cy="1350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EA13CA-6DAC-914A-5D6A-6F68F0D8771C}"/>
              </a:ext>
            </a:extLst>
          </p:cNvPr>
          <p:cNvSpPr txBox="1"/>
          <p:nvPr/>
        </p:nvSpPr>
        <p:spPr>
          <a:xfrm>
            <a:off x="2905411" y="2571750"/>
            <a:ext cx="301746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50" b="1" dirty="0"/>
              <a:t>How AI is Changing Chemical Discovery?</a:t>
            </a:r>
            <a:br>
              <a:rPr lang="en-CA" sz="1350" b="1" dirty="0"/>
            </a:br>
            <a:r>
              <a:rPr lang="en-CA" sz="1350" dirty="0"/>
              <a:t>Victor Hugo Cano Gil</a:t>
            </a:r>
          </a:p>
        </p:txBody>
      </p:sp>
    </p:spTree>
    <p:extLst>
      <p:ext uri="{BB962C8B-B14F-4D97-AF65-F5344CB8AC3E}">
        <p14:creationId xmlns:p14="http://schemas.microsoft.com/office/powerpoint/2010/main" val="119292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4809-449C-CF49-0D04-A7FAF664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science and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82A51-058D-E316-FD04-4EAAF3EF6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3EA6E-FB5F-F3B6-CE47-9252D2A7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  <p:pic>
        <p:nvPicPr>
          <p:cNvPr id="7" name="Picture 6" descr="A group of books with different colored covers&#10;&#10;Description automatically generated">
            <a:extLst>
              <a:ext uri="{FF2B5EF4-FFF2-40B4-BE49-F238E27FC236}">
                <a16:creationId xmlns:a16="http://schemas.microsoft.com/office/drawing/2014/main" id="{8C0263A2-0338-2C05-680D-96A5D911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03" y="567983"/>
            <a:ext cx="5132727" cy="40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4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D4A0-4516-033F-C9D2-5EFE608B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3B5AA-2F7A-8FAD-7291-6FA6B6FD16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190C6-CE55-CB8F-F277-9DE89368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72B71-36A8-11E9-9F50-775D01CC538D}"/>
              </a:ext>
            </a:extLst>
          </p:cNvPr>
          <p:cNvSpPr txBox="1"/>
          <p:nvPr/>
        </p:nvSpPr>
        <p:spPr>
          <a:xfrm>
            <a:off x="2616358" y="2217807"/>
            <a:ext cx="3950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Use the internet!</a:t>
            </a:r>
          </a:p>
        </p:txBody>
      </p:sp>
    </p:spTree>
    <p:extLst>
      <p:ext uri="{BB962C8B-B14F-4D97-AF65-F5344CB8AC3E}">
        <p14:creationId xmlns:p14="http://schemas.microsoft.com/office/powerpoint/2010/main" val="88122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57C571-89C5-0C96-256A-8E4CF62D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265C7-CD79-2797-8D83-6161D73AA2E5}"/>
              </a:ext>
            </a:extLst>
          </p:cNvPr>
          <p:cNvSpPr txBox="1"/>
          <p:nvPr/>
        </p:nvSpPr>
        <p:spPr>
          <a:xfrm>
            <a:off x="55278" y="891131"/>
            <a:ext cx="408632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Born in Mexico city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400" u="sng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Undergraduate: </a:t>
            </a:r>
            <a:r>
              <a:rPr lang="en-US" sz="14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UNAM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comp. chemistry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400" u="sng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PhD: </a:t>
            </a:r>
            <a:r>
              <a:rPr lang="en-US" sz="14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UBC Vancouver, BC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ML/AI for Chemistry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400" u="sng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Postdocs: </a:t>
            </a:r>
            <a:r>
              <a:rPr lang="en-US" sz="1400" kern="1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UofT</a:t>
            </a:r>
            <a:endParaRPr lang="en-US" sz="1400" kern="100" dirty="0">
              <a:solidFill>
                <a:srgbClr val="000000"/>
              </a:solidFill>
              <a:latin typeface="+mj-lt"/>
              <a:ea typeface="Arial" panose="020B0604020202020204" pitchFamily="34" charset="0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more ML/AI and Chemistry</a:t>
            </a:r>
          </a:p>
          <a:p>
            <a:pPr marL="1428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Hobbies:</a:t>
            </a:r>
            <a:r>
              <a:rPr lang="en-US" sz="14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cycling and coffee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000000"/>
              </a:solidFill>
              <a:latin typeface="+mj-lt"/>
              <a:ea typeface="Arial" panose="020B0604020202020204" pitchFamily="34" charset="0"/>
            </a:endParaRPr>
          </a:p>
        </p:txBody>
      </p:sp>
      <p:pic>
        <p:nvPicPr>
          <p:cNvPr id="1026" name="Picture 2" descr="La UNAM cumple años! Así fue como se inauguró">
            <a:extLst>
              <a:ext uri="{FF2B5EF4-FFF2-40B4-BE49-F238E27FC236}">
                <a16:creationId xmlns:a16="http://schemas.microsoft.com/office/drawing/2014/main" id="{0A06D6DA-F6CB-2716-85D4-D234D627B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96" y="980287"/>
            <a:ext cx="1698349" cy="127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graduation gown holding papers&#10;&#10;Description automatically generated">
            <a:extLst>
              <a:ext uri="{FF2B5EF4-FFF2-40B4-BE49-F238E27FC236}">
                <a16:creationId xmlns:a16="http://schemas.microsoft.com/office/drawing/2014/main" id="{20D6A516-3656-2A6C-4A06-E45A710A2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6" t="43556"/>
          <a:stretch/>
        </p:blipFill>
        <p:spPr>
          <a:xfrm>
            <a:off x="6799854" y="929416"/>
            <a:ext cx="1332250" cy="1385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4B29F1-909A-4630-A16E-BBF58C8FF9CC}"/>
              </a:ext>
            </a:extLst>
          </p:cNvPr>
          <p:cNvSpPr txBox="1"/>
          <p:nvPr/>
        </p:nvSpPr>
        <p:spPr>
          <a:xfrm>
            <a:off x="55278" y="2775041"/>
            <a:ext cx="4554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kern="1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ChemAI</a:t>
            </a:r>
            <a:r>
              <a:rPr lang="en-US" b="1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group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more** ML/AI and Chemistry/Physics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new comp. tools for simulating chemistry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Chem 4PB3 (</a:t>
            </a:r>
            <a:r>
              <a:rPr lang="en-US" kern="1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chemoinf</a:t>
            </a:r>
            <a:r>
              <a:rPr lang="en-US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. + python + ML)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B0195-D934-BDD9-F2C5-BA21ADA58C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6"/>
          <a:stretch/>
        </p:blipFill>
        <p:spPr>
          <a:xfrm>
            <a:off x="4572000" y="2615520"/>
            <a:ext cx="2137196" cy="1819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27871E-5568-9068-06AF-036FBFDACD66}"/>
              </a:ext>
            </a:extLst>
          </p:cNvPr>
          <p:cNvSpPr txBox="1"/>
          <p:nvPr/>
        </p:nvSpPr>
        <p:spPr>
          <a:xfrm>
            <a:off x="5910824" y="2133791"/>
            <a:ext cx="566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kern="1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not me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965AFE8-FE1A-C33F-54E8-37A1F92C8D01}"/>
              </a:ext>
            </a:extLst>
          </p:cNvPr>
          <p:cNvCxnSpPr>
            <a:cxnSpLocks/>
          </p:cNvCxnSpPr>
          <p:nvPr/>
        </p:nvCxnSpPr>
        <p:spPr>
          <a:xfrm rot="10800000">
            <a:off x="5785909" y="1975485"/>
            <a:ext cx="237617" cy="216682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B4F1F9A-B1BF-EEBE-7A1F-E8D097CBB6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65" b="32165"/>
          <a:stretch/>
        </p:blipFill>
        <p:spPr>
          <a:xfrm>
            <a:off x="6799854" y="2735135"/>
            <a:ext cx="2131014" cy="13049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63EB67-B673-154E-3249-9ACD43628376}"/>
              </a:ext>
            </a:extLst>
          </p:cNvPr>
          <p:cNvCxnSpPr>
            <a:cxnSpLocks/>
          </p:cNvCxnSpPr>
          <p:nvPr/>
        </p:nvCxnSpPr>
        <p:spPr>
          <a:xfrm>
            <a:off x="6709196" y="2571750"/>
            <a:ext cx="0" cy="20398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29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966A7C92-F401-FB45-AEC7-220E44D2C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2340EE59-2EC0-5645-9670-8C36788E5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Do NOT be afraid of coding!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1516490-9B39-2C4C-8687-F7EDEC1B9A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7FECEB32-002C-704B-95D9-F304E6D4A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3BA2FA6A-5617-5F6B-56E2-5507C7DC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18" y="1612900"/>
            <a:ext cx="4876800" cy="1917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71C411-B319-1429-39B1-2CCBAFA0A64A}"/>
              </a:ext>
            </a:extLst>
          </p:cNvPr>
          <p:cNvCxnSpPr/>
          <p:nvPr/>
        </p:nvCxnSpPr>
        <p:spPr>
          <a:xfrm>
            <a:off x="2314937" y="2476982"/>
            <a:ext cx="14815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880E4C-2FDB-200B-98F9-4956E24D80AF}"/>
              </a:ext>
            </a:extLst>
          </p:cNvPr>
          <p:cNvSpPr txBox="1"/>
          <p:nvPr/>
        </p:nvSpPr>
        <p:spPr>
          <a:xfrm>
            <a:off x="2623546" y="212805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F6988B-521A-F6EA-BD8C-6EB78B5970D6}"/>
              </a:ext>
            </a:extLst>
          </p:cNvPr>
          <p:cNvCxnSpPr>
            <a:cxnSpLocks/>
          </p:cNvCxnSpPr>
          <p:nvPr/>
        </p:nvCxnSpPr>
        <p:spPr>
          <a:xfrm>
            <a:off x="4396577" y="2918749"/>
            <a:ext cx="1948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F8D559-C229-B478-FE44-4BD2DE1849E7}"/>
              </a:ext>
            </a:extLst>
          </p:cNvPr>
          <p:cNvSpPr txBox="1"/>
          <p:nvPr/>
        </p:nvSpPr>
        <p:spPr>
          <a:xfrm>
            <a:off x="3992354" y="297939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tools</a:t>
            </a:r>
          </a:p>
        </p:txBody>
      </p:sp>
    </p:spTree>
    <p:extLst>
      <p:ext uri="{BB962C8B-B14F-4D97-AF65-F5344CB8AC3E}">
        <p14:creationId xmlns:p14="http://schemas.microsoft.com/office/powerpoint/2010/main" val="19086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4392-3D36-6449-5A0A-1C7EF763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875"/>
            <a:ext cx="8781051" cy="491537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926AF-ABB9-E960-DD4A-F010DF5622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FF119C-13BD-AACB-D1DA-91FFF00C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094375C-FFFD-4AD1-22F9-1AED109C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000482"/>
              </p:ext>
            </p:extLst>
          </p:nvPr>
        </p:nvGraphicFramePr>
        <p:xfrm>
          <a:off x="181472" y="364191"/>
          <a:ext cx="8781052" cy="3108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27017">
                  <a:extLst>
                    <a:ext uri="{9D8B030D-6E8A-4147-A177-3AD203B41FA5}">
                      <a16:colId xmlns:a16="http://schemas.microsoft.com/office/drawing/2014/main" val="3211846249"/>
                    </a:ext>
                  </a:extLst>
                </a:gridCol>
                <a:gridCol w="1463509">
                  <a:extLst>
                    <a:ext uri="{9D8B030D-6E8A-4147-A177-3AD203B41FA5}">
                      <a16:colId xmlns:a16="http://schemas.microsoft.com/office/drawing/2014/main" val="2527075487"/>
                    </a:ext>
                  </a:extLst>
                </a:gridCol>
                <a:gridCol w="1463509">
                  <a:extLst>
                    <a:ext uri="{9D8B030D-6E8A-4147-A177-3AD203B41FA5}">
                      <a16:colId xmlns:a16="http://schemas.microsoft.com/office/drawing/2014/main" val="4193997991"/>
                    </a:ext>
                  </a:extLst>
                </a:gridCol>
                <a:gridCol w="2927017">
                  <a:extLst>
                    <a:ext uri="{9D8B030D-6E8A-4147-A177-3AD203B41FA5}">
                      <a16:colId xmlns:a16="http://schemas.microsoft.com/office/drawing/2014/main" val="1744065493"/>
                    </a:ext>
                  </a:extLst>
                </a:gridCol>
              </a:tblGrid>
              <a:tr h="2605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Course component</a:t>
                      </a:r>
                    </a:p>
                  </a:txBody>
                  <a:tcPr marL="45720" marR="4572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Marks</a:t>
                      </a: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Notes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17444596"/>
                  </a:ext>
                </a:extLst>
              </a:tr>
              <a:tr h="413516">
                <a:tc>
                  <a:txBody>
                    <a:bodyPr/>
                    <a:lstStyle/>
                    <a:p>
                      <a:r>
                        <a:rPr lang="en-US" sz="1200" dirty="0"/>
                        <a:t>Assignment 0</a:t>
                      </a:r>
                    </a:p>
                    <a:p>
                      <a:r>
                        <a:rPr lang="en-US" sz="1200" b="1" dirty="0"/>
                        <a:t>Deadline: Jan 24</a:t>
                      </a:r>
                      <a:r>
                        <a:rPr lang="en-US" sz="1200" b="1" baseline="30000" dirty="0"/>
                        <a:t>th</a:t>
                      </a:r>
                      <a:endParaRPr lang="en-US" sz="1200" b="1" dirty="0"/>
                    </a:p>
                  </a:txBody>
                  <a:tcPr marL="45720" marR="4572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0%</a:t>
                      </a: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Warm up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810852123"/>
                  </a:ext>
                </a:extLst>
              </a:tr>
              <a:tr h="744329">
                <a:tc>
                  <a:txBody>
                    <a:bodyPr/>
                    <a:lstStyle/>
                    <a:p>
                      <a:r>
                        <a:rPr lang="en-US" sz="1200" dirty="0"/>
                        <a:t>(midterm) Assignment 1</a:t>
                      </a:r>
                    </a:p>
                    <a:p>
                      <a:r>
                        <a:rPr lang="en-US" sz="1200" b="1" dirty="0"/>
                        <a:t>Deadline: Feb 28</a:t>
                      </a:r>
                      <a:r>
                        <a:rPr lang="en-US" sz="1200" b="1" baseline="30000" dirty="0"/>
                        <a:t>th</a:t>
                      </a:r>
                      <a:endParaRPr lang="en-US" sz="1200" b="1" dirty="0"/>
                    </a:p>
                    <a:p>
                      <a:endParaRPr lang="en-US" sz="1200" dirty="0"/>
                    </a:p>
                  </a:txBody>
                  <a:tcPr marL="45720" marR="4572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20%</a:t>
                      </a: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(Haven’t designed yet)</a:t>
                      </a:r>
                    </a:p>
                    <a:p>
                      <a:r>
                        <a:rPr lang="en-US" sz="1200" dirty="0"/>
                        <a:t>Load a data set.</a:t>
                      </a:r>
                    </a:p>
                    <a:p>
                      <a:r>
                        <a:rPr lang="en-US" sz="1200" dirty="0"/>
                        <a:t>Basic data analysis</a:t>
                      </a:r>
                    </a:p>
                    <a:p>
                      <a:r>
                        <a:rPr lang="en-US" sz="1200" dirty="0"/>
                        <a:t>Some simple model fitting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383583403"/>
                  </a:ext>
                </a:extLst>
              </a:tr>
              <a:tr h="248110">
                <a:tc rowSpan="4">
                  <a:txBody>
                    <a:bodyPr/>
                    <a:lstStyle/>
                    <a:p>
                      <a:r>
                        <a:rPr lang="en-US" sz="1200" dirty="0"/>
                        <a:t>Final project </a:t>
                      </a:r>
                    </a:p>
                    <a:p>
                      <a:r>
                        <a:rPr lang="en-US" sz="1200" b="1" dirty="0"/>
                        <a:t>Deadline: Final exam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Oral presentation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 min: 15 + 5 + 5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14041608"/>
                  </a:ext>
                </a:extLst>
              </a:tr>
              <a:tr h="248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Code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Code (Google </a:t>
                      </a:r>
                      <a:r>
                        <a:rPr lang="en-US" sz="1200" dirty="0" err="1"/>
                        <a:t>Colab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869696257"/>
                  </a:ext>
                </a:extLst>
              </a:tr>
              <a:tr h="4135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Written report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Maximum 6 pages, without refs. single column 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194090892"/>
                  </a:ext>
                </a:extLst>
              </a:tr>
              <a:tr h="248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Total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75%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12231012"/>
                  </a:ext>
                </a:extLst>
              </a:tr>
              <a:tr h="248110">
                <a:tc>
                  <a:txBody>
                    <a:bodyPr/>
                    <a:lstStyle/>
                    <a:p>
                      <a:r>
                        <a:rPr lang="en-US" sz="1200" b="1" dirty="0"/>
                        <a:t>Democracy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10%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Feedback from the group and myself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7427758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5BD352A-9379-8D6C-7579-5DF47EB78F5C}"/>
              </a:ext>
            </a:extLst>
          </p:cNvPr>
          <p:cNvSpPr txBox="1"/>
          <p:nvPr/>
        </p:nvSpPr>
        <p:spPr>
          <a:xfrm>
            <a:off x="98611" y="3555200"/>
            <a:ext cx="4622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If you decide no to hand Assignment 1, do a super Final project.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20FC9-A5DD-0186-CC9B-C2C8F8453DC5}"/>
              </a:ext>
            </a:extLst>
          </p:cNvPr>
          <p:cNvSpPr txBox="1"/>
          <p:nvPr/>
        </p:nvSpPr>
        <p:spPr>
          <a:xfrm>
            <a:off x="181472" y="3917140"/>
            <a:ext cx="535274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There is no homework so there isn’t an excuse for </a:t>
            </a:r>
          </a:p>
          <a:p>
            <a:pPr algn="ctr"/>
            <a:r>
              <a:rPr lang="en-US" dirty="0"/>
              <a:t>not spending time on your final project </a:t>
            </a:r>
          </a:p>
        </p:txBody>
      </p:sp>
    </p:spTree>
    <p:extLst>
      <p:ext uri="{BB962C8B-B14F-4D97-AF65-F5344CB8AC3E}">
        <p14:creationId xmlns:p14="http://schemas.microsoft.com/office/powerpoint/2010/main" val="216872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B679-27CD-3B2B-EB20-866229B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BFE0E-BA17-BC57-0CE4-1A3CC2B14B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C9B55-2805-13B4-1565-B868001E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A4BB3-10B7-ABAE-697D-ECEB5C19A177}"/>
              </a:ext>
            </a:extLst>
          </p:cNvPr>
          <p:cNvSpPr txBox="1"/>
          <p:nvPr/>
        </p:nvSpPr>
        <p:spPr>
          <a:xfrm>
            <a:off x="340658" y="645459"/>
            <a:ext cx="518186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Introduction to programming in Python</a:t>
            </a:r>
          </a:p>
          <a:p>
            <a:r>
              <a:rPr lang="en-US" dirty="0"/>
              <a:t>	</a:t>
            </a:r>
            <a:r>
              <a:rPr lang="en-US" dirty="0" err="1"/>
              <a:t>numpy</a:t>
            </a:r>
            <a:r>
              <a:rPr lang="en-US" dirty="0"/>
              <a:t>, pandas, matplotlib, </a:t>
            </a:r>
            <a:r>
              <a:rPr lang="en-US" dirty="0" err="1"/>
              <a:t>scipy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u="sng" dirty="0"/>
              <a:t>Recap of calculus and linear algebra</a:t>
            </a:r>
          </a:p>
          <a:p>
            <a:pPr lvl="1"/>
            <a:r>
              <a:rPr lang="en-US" dirty="0"/>
              <a:t>linear regression and gradient descent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u="sng" dirty="0" err="1"/>
              <a:t>Chemoinformatics</a:t>
            </a:r>
            <a:endParaRPr lang="en-US" u="sng" dirty="0"/>
          </a:p>
          <a:p>
            <a:pPr lvl="1"/>
            <a:r>
              <a:rPr lang="en-US" dirty="0" err="1"/>
              <a:t>RDKit</a:t>
            </a:r>
            <a:r>
              <a:rPr lang="en-US" dirty="0"/>
              <a:t>, </a:t>
            </a:r>
            <a:r>
              <a:rPr lang="en-US" dirty="0" err="1"/>
              <a:t>PyMOL</a:t>
            </a:r>
            <a:r>
              <a:rPr lang="en-US" dirty="0"/>
              <a:t>, 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u="sng" dirty="0"/>
              <a:t>Computational Chemistry*</a:t>
            </a:r>
          </a:p>
          <a:p>
            <a:pPr lvl="1"/>
            <a:r>
              <a:rPr lang="en-US" dirty="0"/>
              <a:t>Hartree-</a:t>
            </a:r>
            <a:r>
              <a:rPr lang="en-US" dirty="0" err="1"/>
              <a:t>Fock</a:t>
            </a:r>
            <a:r>
              <a:rPr lang="en-US" dirty="0"/>
              <a:t> and Density Functional 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466AC-711A-AE90-BDE4-4F9C90F982CD}"/>
              </a:ext>
            </a:extLst>
          </p:cNvPr>
          <p:cNvSpPr txBox="1"/>
          <p:nvPr/>
        </p:nvSpPr>
        <p:spPr>
          <a:xfrm>
            <a:off x="0" y="4359541"/>
            <a:ext cx="4011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*the depth will depend on how we advance in the course</a:t>
            </a:r>
          </a:p>
        </p:txBody>
      </p:sp>
    </p:spTree>
    <p:extLst>
      <p:ext uri="{BB962C8B-B14F-4D97-AF65-F5344CB8AC3E}">
        <p14:creationId xmlns:p14="http://schemas.microsoft.com/office/powerpoint/2010/main" val="63673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A403-1DC8-4C7F-A645-2ED3AFB3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794BE-1FD8-0A5B-23D8-F8577FCC9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76AD1-3296-BD5B-785E-EC0F30389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3910-3F42-CC8B-B885-5CC59C0C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F0B26-CCD3-9640-2F13-758EC511D35C}"/>
              </a:ext>
            </a:extLst>
          </p:cNvPr>
          <p:cNvSpPr txBox="1"/>
          <p:nvPr/>
        </p:nvSpPr>
        <p:spPr>
          <a:xfrm>
            <a:off x="428227" y="803573"/>
            <a:ext cx="5801588" cy="3087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Published paper:  Reproduce part of a work.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Lab project:   Automating data analysis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Model fitting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Comp. Chem.: Simulation of a series of compounds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Potential energy surface for a chem. </a:t>
            </a:r>
            <a:r>
              <a:rPr lang="en-US" dirty="0" err="1"/>
              <a:t>rxn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Transition state 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16A90-A368-CD31-6D5A-CF372A64D18A}"/>
              </a:ext>
            </a:extLst>
          </p:cNvPr>
          <p:cNvSpPr txBox="1"/>
          <p:nvPr/>
        </p:nvSpPr>
        <p:spPr>
          <a:xfrm>
            <a:off x="6668744" y="245768"/>
            <a:ext cx="208262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Undergraduates </a:t>
            </a:r>
          </a:p>
          <a:p>
            <a:r>
              <a:rPr lang="en-US" dirty="0"/>
              <a:t>	team &lt;= 2</a:t>
            </a:r>
          </a:p>
          <a:p>
            <a:r>
              <a:rPr lang="en-US" dirty="0"/>
              <a:t>Graduate students</a:t>
            </a:r>
          </a:p>
          <a:p>
            <a:r>
              <a:rPr lang="en-US" dirty="0"/>
              <a:t>	team = 1</a:t>
            </a:r>
          </a:p>
        </p:txBody>
      </p:sp>
    </p:spTree>
    <p:extLst>
      <p:ext uri="{BB962C8B-B14F-4D97-AF65-F5344CB8AC3E}">
        <p14:creationId xmlns:p14="http://schemas.microsoft.com/office/powerpoint/2010/main" val="218526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BD0F-88D0-5605-39CA-55FE9D2E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8E83D-1246-406C-35BF-31B2AEC98D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E9E65-6AB1-3D6A-E579-B82DED06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3022D-CBEF-3189-E420-FF47B94E872B}"/>
              </a:ext>
            </a:extLst>
          </p:cNvPr>
          <p:cNvSpPr txBox="1"/>
          <p:nvPr/>
        </p:nvSpPr>
        <p:spPr>
          <a:xfrm>
            <a:off x="322729" y="509417"/>
            <a:ext cx="782778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Section I: </a:t>
            </a:r>
            <a:r>
              <a:rPr lang="en-US" dirty="0">
                <a:solidFill>
                  <a:srgbClr val="1B1F23"/>
                </a:solidFill>
                <a:latin typeface="Helvetica" pitchFamily="2" charset="0"/>
              </a:rPr>
              <a:t>Introduction, </a:t>
            </a:r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literature review and problem statement (1.5 pages)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II: </a:t>
            </a:r>
            <a:r>
              <a:rPr lang="en-CA" dirty="0">
                <a:solidFill>
                  <a:srgbClr val="1B1F23"/>
                </a:solidFill>
                <a:latin typeface="Helvetica" pitchFamily="2" charset="0"/>
              </a:rPr>
              <a:t>Hypothesis (0.5 pages)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III: </a:t>
            </a:r>
            <a:r>
              <a:rPr lang="en-CA" dirty="0">
                <a:solidFill>
                  <a:srgbClr val="1B1F23"/>
                </a:solidFill>
                <a:latin typeface="Helvetica" pitchFamily="2" charset="0"/>
              </a:rPr>
              <a:t>Describe the model/data or chemical system (1 page)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IV: </a:t>
            </a:r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Results (2.5 </a:t>
            </a:r>
            <a:r>
              <a:rPr lang="en-CA" dirty="0">
                <a:solidFill>
                  <a:srgbClr val="1B1F23"/>
                </a:solidFill>
                <a:latin typeface="Helvetica" pitchFamily="2" charset="0"/>
              </a:rPr>
              <a:t>pages)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V: </a:t>
            </a:r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Summary (1 page)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V: </a:t>
            </a:r>
            <a:r>
              <a:rPr lang="en-CA" dirty="0">
                <a:solidFill>
                  <a:srgbClr val="1B1F23"/>
                </a:solidFill>
                <a:latin typeface="Helvetica" pitchFamily="2" charset="0"/>
              </a:rPr>
              <a:t>Future work (0.5 pages)</a:t>
            </a:r>
          </a:p>
          <a:p>
            <a:pPr>
              <a:lnSpc>
                <a:spcPct val="200000"/>
              </a:lnSpc>
            </a:pPr>
            <a:r>
              <a:rPr lang="en-CA" dirty="0"/>
              <a:t>Section VIII: </a:t>
            </a:r>
            <a:r>
              <a:rPr lang="en-CA" dirty="0">
                <a:solidFill>
                  <a:srgbClr val="1B1F23"/>
                </a:solidFill>
                <a:latin typeface="Helvetica" pitchFamily="2" charset="0"/>
              </a:rPr>
              <a:t>References (not included in the page limit)</a:t>
            </a:r>
            <a:endParaRPr lang="en-CA" dirty="0">
              <a:solidFill>
                <a:srgbClr val="1B1F23"/>
              </a:solidFill>
              <a:effectLst/>
              <a:latin typeface="Helvetica" pitchFamily="2" charset="0"/>
            </a:endParaRPr>
          </a:p>
          <a:p>
            <a:endParaRPr lang="en-CA" dirty="0">
              <a:solidFill>
                <a:srgbClr val="1B1F23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E132-11B5-3650-D557-3B832CED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3D76C-100E-6CA2-5FC4-6F9A5A41D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900C-6E86-F89F-7F64-58F495D0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January 10, 2024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E30FF-F71C-CC6F-B363-95171F5DB653}"/>
              </a:ext>
            </a:extLst>
          </p:cNvPr>
          <p:cNvSpPr txBox="1"/>
          <p:nvPr/>
        </p:nvSpPr>
        <p:spPr>
          <a:xfrm>
            <a:off x="200893" y="600635"/>
            <a:ext cx="72507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limit:</a:t>
            </a:r>
          </a:p>
          <a:p>
            <a:r>
              <a:rPr lang="en-US" dirty="0"/>
              <a:t>	Total 25 minutes:</a:t>
            </a:r>
          </a:p>
          <a:p>
            <a:r>
              <a:rPr lang="en-US" dirty="0"/>
              <a:t>		15-20 min: present your work</a:t>
            </a:r>
          </a:p>
          <a:p>
            <a:r>
              <a:rPr lang="en-US" dirty="0"/>
              <a:t>		5-7 min: go-through a working demo using your (part) code</a:t>
            </a:r>
          </a:p>
          <a:p>
            <a:r>
              <a:rPr lang="en-US" dirty="0"/>
              <a:t>		5 min: questions (part of your mark!)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A358F-38D0-D3FB-457C-60F7E29A849B}"/>
              </a:ext>
            </a:extLst>
          </p:cNvPr>
          <p:cNvSpPr txBox="1"/>
          <p:nvPr/>
        </p:nvSpPr>
        <p:spPr>
          <a:xfrm>
            <a:off x="200893" y="2571750"/>
            <a:ext cx="79392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Colab</a:t>
            </a:r>
            <a:r>
              <a:rPr lang="en-US" b="1" dirty="0"/>
              <a:t> demo:</a:t>
            </a:r>
          </a:p>
          <a:p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	Google </a:t>
            </a:r>
            <a:r>
              <a:rPr lang="en-CA" dirty="0" err="1">
                <a:solidFill>
                  <a:srgbClr val="1B1F23"/>
                </a:solidFill>
                <a:effectLst/>
                <a:latin typeface="Helvetica" pitchFamily="2" charset="0"/>
              </a:rPr>
              <a:t>Colab</a:t>
            </a:r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 demo that was used in your final project</a:t>
            </a:r>
          </a:p>
          <a:p>
            <a:r>
              <a:rPr lang="en-CA" b="1" dirty="0">
                <a:solidFill>
                  <a:srgbClr val="1B1F23"/>
                </a:solidFill>
                <a:effectLst/>
                <a:latin typeface="Helvetica" pitchFamily="2" charset="0"/>
              </a:rPr>
              <a:t>	</a:t>
            </a:r>
            <a:r>
              <a:rPr lang="en-CA" dirty="0">
                <a:solidFill>
                  <a:srgbClr val="1B1F23"/>
                </a:solidFill>
                <a:effectLst/>
                <a:latin typeface="Helvetica" pitchFamily="2" charset="0"/>
              </a:rPr>
              <a:t>(example)  </a:t>
            </a:r>
            <a:r>
              <a:rPr lang="en-CA" b="1" dirty="0">
                <a:solidFill>
                  <a:srgbClr val="1B1F23"/>
                </a:solidFill>
                <a:latin typeface="Helvetica" pitchFamily="2" charset="0"/>
                <a:hlinkClick r:id="rId2"/>
              </a:rPr>
              <a:t>https://github.com/RodrigoAVargasHdz/steady_state_jax</a:t>
            </a:r>
            <a:endParaRPr lang="en-CA" dirty="0">
              <a:solidFill>
                <a:srgbClr val="0D50D1"/>
              </a:solidFill>
              <a:effectLst/>
              <a:latin typeface="Helvetica" pitchFamily="2" charset="0"/>
            </a:endParaRPr>
          </a:p>
          <a:p>
            <a:endParaRPr lang="en-CA" dirty="0">
              <a:solidFill>
                <a:srgbClr val="1B1F23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4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9FBF74-0EEB-D508-BFFA-F0091B77F2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1814" b="219"/>
          <a:stretch/>
        </p:blipFill>
        <p:spPr>
          <a:xfrm>
            <a:off x="150470" y="0"/>
            <a:ext cx="7442521" cy="5069483"/>
          </a:xfrm>
        </p:spPr>
      </p:pic>
    </p:spTree>
    <p:extLst>
      <p:ext uri="{BB962C8B-B14F-4D97-AF65-F5344CB8AC3E}">
        <p14:creationId xmlns:p14="http://schemas.microsoft.com/office/powerpoint/2010/main" val="872952581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1199A8D-0A49-CA40-804E-B7A776D57DEC}">
  <we:reference id="e6890d58-51ce-4572-9272-a9ab2dd6f31e" version="1.1.0.0" store="EXCatalog" storeType="EXCatalog"/>
  <we:alternateReferences>
    <we:reference id="WA200002334" version="1.1.0.0" store="en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23791</TotalTime>
  <Words>545</Words>
  <Application>Microsoft Macintosh PowerPoint</Application>
  <PresentationFormat>On-screen Show (16:9)</PresentationFormat>
  <Paragraphs>123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ＭＳ Ｐゴシック</vt:lpstr>
      <vt:lpstr>Arial</vt:lpstr>
      <vt:lpstr>Courier New</vt:lpstr>
      <vt:lpstr>Helvetica</vt:lpstr>
      <vt:lpstr>McMaster Brighter World Theme</vt:lpstr>
      <vt:lpstr>PowerPoint Presentation</vt:lpstr>
      <vt:lpstr>Who am I?</vt:lpstr>
      <vt:lpstr>Goal</vt:lpstr>
      <vt:lpstr>Evaluation</vt:lpstr>
      <vt:lpstr>Outline</vt:lpstr>
      <vt:lpstr>Final Project</vt:lpstr>
      <vt:lpstr>Final Report</vt:lpstr>
      <vt:lpstr>Final Presentation</vt:lpstr>
      <vt:lpstr>PowerPoint Presentation</vt:lpstr>
      <vt:lpstr>PowerPoint Presentation</vt:lpstr>
      <vt:lpstr>What do you want to learn?</vt:lpstr>
      <vt:lpstr>Questions about ML/AI?</vt:lpstr>
      <vt:lpstr>AI in science and life</vt:lpstr>
      <vt:lpstr>References</vt:lpstr>
    </vt:vector>
  </TitlesOfParts>
  <Company>Ariad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Iwona Sowinski</dc:creator>
  <cp:lastModifiedBy>Rodrigo Vargas Hernandez</cp:lastModifiedBy>
  <cp:revision>172</cp:revision>
  <cp:lastPrinted>2017-06-06T20:04:49Z</cp:lastPrinted>
  <dcterms:created xsi:type="dcterms:W3CDTF">2017-04-21T15:41:45Z</dcterms:created>
  <dcterms:modified xsi:type="dcterms:W3CDTF">2024-01-10T15:28:44Z</dcterms:modified>
</cp:coreProperties>
</file>